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presProps" Target="presProps.xml"/>
  <Relationship Id="rId11" Type="http://schemas.openxmlformats.org/officeDocument/2006/relationships/viewProps" Target="viewProps.xml"/>
  <Relationship Id="rId1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298220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8572500" cy="5143500"/>
          <a:chOff x="0" y="0"/>
          <a:chExt cx="8572500" cy="5143500"/>
        </a:xfrm>
      </p:grpSpPr>
      <p:sp>
        <p:nvSpPr>
          <p:cNvPr id="2" name=""/>
          <p:cNvSpPr txBox="1"/>
          <p:nvPr/>
        </p:nvSpPr>
        <p:spPr>
          <a:xfrm>
            <a:off x="0" y="0"/>
            <a:ext cx="133350" cy="5143500"/>
          </a:xfrm>
          <a:prstGeom prst="rect">
            <a:avLst/>
          </a:prstGeom>
          <a:solidFill>
            <a:srgbClr val="C2410C">
              <a:alpha val="100000"/>
            </a:srgbClr>
          </a:solid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000" spc="0" u="none" cap="none">
                <a:solidFill>
                  <a:srgbClr val="000000">
                    <a:alpha val="100000"/>
                  </a:srgbClr>
                </a:solidFill>
                <a:latin typeface="Calibri"/>
              </a:rPr>
              <a:t><![CDATA[ ]]></a:t>
            </a:r>
          </a:p>
        </p:txBody>
      </p:sp>
      <p:sp>
        <p:nvSpPr>
          <p:cNvPr id="3" name=""/>
          <p:cNvSpPr txBox="1"/>
          <p:nvPr/>
        </p:nvSpPr>
        <p:spPr>
          <a:xfrm>
            <a:off x="571500" y="1428750"/>
            <a:ext cx="8001000" cy="2095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300" spc="0" u="none" cap="none">
                <a:solidFill>
                  <a:srgbClr val="C2410C">
                    <a:alpha val="100000"/>
                  </a:srgbClr>
                </a:solidFill>
                <a:latin typeface="Calibri"/>
              </a:rPr>
              <a:t><![CDATA[MOSTBET INDIA REVIEW]]></a:t>
            </a:r>
          </a:p>
          <a:p>
            <a:pPr algn="l" rtl="0" fontAlgn="base" marL="0" marR="0" indent="0" lvl="0">
              <a:lnSpc>
                <a:spcPct val="100000"/>
              </a:lnSpc>
              <a:spcBef>
                <a:spcPts val="0"/>
              </a:spcBef>
              <a:spcAft>
                <a:spcPts val="0"/>
              </a:spcAft>
            </a:pPr>
            <a:r>
              <a:rPr lang="en-US" b="1" strike="noStrike" sz="3400" spc="0" u="none" cap="none">
                <a:solidFill>
                  <a:srgbClr val="1B1410">
                    <a:alpha val="100000"/>
                  </a:srgbClr>
                </a:solidFill>
                <a:latin typeface="Calibri"/>
              </a:rPr>
              <a:t><![CDATA[Mostbet Android app and APK download]]></a:t>
            </a:r>
          </a:p>
          <a:p>
            <a:pPr algn="l" rtl="0" fontAlgn="base" marL="0" marR="0" indent="0" lvl="0">
              <a:lnSpc>
                <a:spcPct val="100000"/>
              </a:lnSpc>
              <a:spcBef>
                <a:spcPts val="0"/>
              </a:spcBef>
              <a:spcAft>
                <a:spcPts val="0"/>
              </a:spcAft>
            </a:pPr>
            <a:r>
              <a:rPr lang="en-US" strike="noStrike" sz="1200" spc="0" u="none" cap="none">
                <a:solidFill>
                  <a:srgbClr val="6C5D52">
                    <a:alpha val="100000"/>
                  </a:srgbClr>
                </a:solidFill>
                <a:latin typeface="Calibri"/>
              </a:rPr>
              <a:t><![CDATA[Arjun Kapoor, Betting Editor · 29.05.202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8572500" cy="5143500"/>
          <a:chOff x="0" y="0"/>
          <a:chExt cx="8572500" cy="5143500"/>
        </a:xfrm>
      </p:grpSpPr>
      <p:sp>
        <p:nvSpPr>
          <p:cNvPr id="2" name=""/>
          <p:cNvSpPr txBox="1"/>
          <p:nvPr/>
        </p:nvSpPr>
        <p:spPr>
          <a:xfrm>
            <a:off x="0" y="0"/>
            <a:ext cx="133350" cy="5143500"/>
          </a:xfrm>
          <a:prstGeom prst="rect">
            <a:avLst/>
          </a:prstGeom>
          <a:solidFill>
            <a:srgbClr val="C2410C">
              <a:alpha val="100000"/>
            </a:srgbClr>
          </a:solid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000" spc="0" u="none" cap="none">
                <a:solidFill>
                  <a:srgbClr val="000000">
                    <a:alpha val="100000"/>
                  </a:srgbClr>
                </a:solidFill>
                <a:latin typeface="Calibri"/>
              </a:rPr>
              <a:t><![CDATA[ ]]></a:t>
            </a:r>
          </a:p>
        </p:txBody>
      </p:sp>
      <p:sp>
        <p:nvSpPr>
          <p:cNvPr id="3" name=""/>
          <p:cNvSpPr txBox="1"/>
          <p:nvPr/>
        </p:nvSpPr>
        <p:spPr>
          <a:xfrm>
            <a:off x="571500" y="438150"/>
            <a:ext cx="8001000" cy="666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400" spc="0" u="none" cap="none">
                <a:solidFill>
                  <a:srgbClr val="C2410C">
                    <a:alpha val="100000"/>
                  </a:srgbClr>
                </a:solidFill>
                <a:latin typeface="Calibri"/>
              </a:rPr>
              <a:t><![CDATA[Why the app is not on Google Play]]></a:t>
            </a:r>
          </a:p>
        </p:txBody>
      </p:sp>
      <p:sp>
        <p:nvSpPr>
          <p:cNvPr id="4" name=""/>
          <p:cNvSpPr txBox="1"/>
          <p:nvPr/>
        </p:nvSpPr>
        <p:spPr>
          <a:xfrm>
            <a:off x="571500" y="1333500"/>
            <a:ext cx="8001000" cy="3429000"/>
          </a:xfrm>
          <a:prstGeom prst="rect">
            <a:avLst/>
          </a:prstGeom>
          <a:noFill/>
        </p:spPr>
        <p:txBody>
          <a:bodyPr anchorCtr="0" rtlCol="0" vert="horz" bIns="45720" lIns="91440" rIns="91440" tIns="45720">
            <a:spAutoFit/>
          </a:bodyPr>
          <a:lstStyle/>
          <a:p>
            <a:pPr algn="l" rtl="0" fontAlgn="base" marL="190500" marR="0" indent="-142875" lvl="0">
              <a:lnSpc>
                <a:spcPct val="100000"/>
              </a:lnSpc>
              <a:spcBef>
                <a:spcPts val="0"/>
              </a:spcBef>
              <a:spcAft>
                <a:spcPts val="800"/>
              </a:spcAft>
            </a:pPr>
            <a:r>
              <a:rPr lang="en-US" strike="noStrike" sz="1500" spc="0" u="none" cap="none">
                <a:solidFill>
                  <a:srgbClr val="1B1410">
                    <a:alpha val="100000"/>
                  </a:srgbClr>
                </a:solidFill>
                <a:latin typeface="Calibri"/>
              </a:rPr>
              <a:t><![CDATA[•  The APK is the intended route for this app, not a second-best option.]]></a:t>
            </a:r>
          </a:p>
          <a:p>
            <a:pPr algn="l" rtl="0" fontAlgn="base" marL="190500" marR="0" indent="-142875" lvl="0">
              <a:lnSpc>
                <a:spcPct val="100000"/>
              </a:lnSpc>
              <a:spcBef>
                <a:spcPts val="0"/>
              </a:spcBef>
              <a:spcAft>
                <a:spcPts val="800"/>
              </a:spcAft>
            </a:pPr>
            <a:r>
              <a:rPr lang="en-US" strike="noStrike" sz="1500" spc="0" u="none" cap="none">
                <a:solidFill>
                  <a:srgbClr val="1B1410">
                    <a:alpha val="100000"/>
                  </a:srgbClr>
                </a:solidFill>
                <a:latin typeface="Calibri"/>
              </a:rPr>
              <a:t><![CDATA[•  The file must come from the genuine source — the operator's own site or app, not a random download portal.]]></a:t>
            </a:r>
          </a:p>
          <a:p>
            <a:pPr algn="l" rtl="0" fontAlgn="base" marL="190500" marR="0" indent="-142875" lvl="0">
              <a:lnSpc>
                <a:spcPct val="100000"/>
              </a:lnSpc>
              <a:spcBef>
                <a:spcPts val="0"/>
              </a:spcBef>
              <a:spcAft>
                <a:spcPts val="800"/>
              </a:spcAft>
            </a:pPr>
            <a:r>
              <a:rPr lang="en-US" strike="noStrike" sz="1500" spc="0" u="none" cap="none">
                <a:solidFill>
                  <a:srgbClr val="1B1410">
                    <a:alpha val="100000"/>
                  </a:srgbClr>
                </a:solidFill>
                <a:latin typeface="Calibri"/>
              </a:rPr>
              <a:t><![CDATA[•  Unofficial sources are the danger — they are where fake and tampered APKs live.]]></a:t>
            </a:r>
          </a:p>
          <a:p>
            <a:pPr algn="l" rtl="0" fontAlgn="base" marL="190500" marR="0" indent="-142875" lvl="0">
              <a:lnSpc>
                <a:spcPct val="100000"/>
              </a:lnSpc>
              <a:spcBef>
                <a:spcPts val="0"/>
              </a:spcBef>
              <a:spcAft>
                <a:spcPts val="800"/>
              </a:spcAft>
            </a:pPr>
            <a:r>
              <a:rPr lang="en-US" strike="noStrike" sz="1500" spc="0" u="none" cap="none">
                <a:solidFill>
                  <a:srgbClr val="1B1410">
                    <a:alpha val="100000"/>
                  </a:srgbClr>
                </a:solidFill>
                <a:latin typeface="Calibri"/>
              </a:rPr>
              <a:t><![CDATA[•  The missing Play listing is policy, not a problem; the official APK is the proper way to install, as long as the file is genu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8572500" cy="5143500"/>
          <a:chOff x="0" y="0"/>
          <a:chExt cx="8572500" cy="5143500"/>
        </a:xfrm>
      </p:grpSpPr>
      <p:sp>
        <p:nvSpPr>
          <p:cNvPr id="2" name=""/>
          <p:cNvSpPr txBox="1"/>
          <p:nvPr/>
        </p:nvSpPr>
        <p:spPr>
          <a:xfrm>
            <a:off x="0" y="0"/>
            <a:ext cx="133350" cy="5143500"/>
          </a:xfrm>
          <a:prstGeom prst="rect">
            <a:avLst/>
          </a:prstGeom>
          <a:solidFill>
            <a:srgbClr val="C2410C">
              <a:alpha val="100000"/>
            </a:srgbClr>
          </a:solid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000" spc="0" u="none" cap="none">
                <a:solidFill>
                  <a:srgbClr val="000000">
                    <a:alpha val="100000"/>
                  </a:srgbClr>
                </a:solidFill>
                <a:latin typeface="Calibri"/>
              </a:rPr>
              <a:t><![CDATA[ ]]></a:t>
            </a:r>
          </a:p>
        </p:txBody>
      </p:sp>
      <p:sp>
        <p:nvSpPr>
          <p:cNvPr id="3" name=""/>
          <p:cNvSpPr txBox="1"/>
          <p:nvPr/>
        </p:nvSpPr>
        <p:spPr>
          <a:xfrm>
            <a:off x="571500" y="438150"/>
            <a:ext cx="8001000" cy="666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400" spc="0" u="none" cap="none">
                <a:solidFill>
                  <a:srgbClr val="C2410C">
                    <a:alpha val="100000"/>
                  </a:srgbClr>
                </a:solidFill>
                <a:latin typeface="Calibri"/>
              </a:rPr>
              <a:t><![CDATA[Downloading the Mostbet APK safely]]></a:t>
            </a:r>
          </a:p>
        </p:txBody>
      </p:sp>
      <p:sp>
        <p:nvSpPr>
          <p:cNvPr id="4" name=""/>
          <p:cNvSpPr txBox="1"/>
          <p:nvPr/>
        </p:nvSpPr>
        <p:spPr>
          <a:xfrm>
            <a:off x="571500" y="1333500"/>
            <a:ext cx="8001000" cy="3429000"/>
          </a:xfrm>
          <a:prstGeom prst="rect">
            <a:avLst/>
          </a:prstGeom>
          <a:noFill/>
        </p:spPr>
        <p:txBody>
          <a:bodyPr anchorCtr="0" rtlCol="0" vert="horz" bIns="45720" lIns="91440" rIns="91440" tIns="45720">
            <a:spAutoFit/>
          </a:bodyPr>
          <a:lstStyle/>
          <a:p>
            <a:pPr algn="l" rtl="0" fontAlgn="base" marL="190500" marR="0" indent="-142875" lvl="0">
              <a:lnSpc>
                <a:spcPct val="100000"/>
              </a:lnSpc>
              <a:spcBef>
                <a:spcPts val="0"/>
              </a:spcBef>
              <a:spcAft>
                <a:spcPts val="800"/>
              </a:spcAft>
            </a:pPr>
            <a:r>
              <a:rPr lang="en-US" strike="noStrike" sz="1500" spc="0" u="none" cap="none">
                <a:solidFill>
                  <a:srgbClr val="1B1410">
                    <a:alpha val="100000"/>
                  </a:srgbClr>
                </a:solidFill>
                <a:latin typeface="Calibri"/>
              </a:rPr>
              <a:t><![CDATA[•  Confirm you downloaded from the official site, not a third-party APK portal.]]></a:t>
            </a:r>
          </a:p>
          <a:p>
            <a:pPr algn="l" rtl="0" fontAlgn="base" marL="190500" marR="0" indent="-142875" lvl="0">
              <a:lnSpc>
                <a:spcPct val="100000"/>
              </a:lnSpc>
              <a:spcBef>
                <a:spcPts val="0"/>
              </a:spcBef>
              <a:spcAft>
                <a:spcPts val="800"/>
              </a:spcAft>
            </a:pPr>
            <a:r>
              <a:rPr lang="en-US" strike="noStrike" sz="1500" spc="0" u="none" cap="none">
                <a:solidFill>
                  <a:srgbClr val="1B1410">
                    <a:alpha val="100000"/>
                  </a:srgbClr>
                </a:solidFill>
                <a:latin typeface="Calibri"/>
              </a:rPr>
              <a:t><![CDATA[•  Check the app name and developer match what the official source lists.]]></a:t>
            </a:r>
          </a:p>
          <a:p>
            <a:pPr algn="l" rtl="0" fontAlgn="base" marL="190500" marR="0" indent="-142875" lvl="0">
              <a:lnSpc>
                <a:spcPct val="100000"/>
              </a:lnSpc>
              <a:spcBef>
                <a:spcPts val="0"/>
              </a:spcBef>
              <a:spcAft>
                <a:spcPts val="800"/>
              </a:spcAft>
            </a:pPr>
            <a:r>
              <a:rPr lang="en-US" strike="noStrike" sz="1500" spc="0" u="none" cap="none">
                <a:solidFill>
                  <a:srgbClr val="1B1410">
                    <a:alpha val="100000"/>
                  </a:srgbClr>
                </a:solidFill>
                <a:latin typeface="Calibri"/>
              </a:rPr>
              <a:t><![CDATA[•  Compare the version number and rough file size against the figures shown on the official download page.]]></a:t>
            </a:r>
          </a:p>
          <a:p>
            <a:pPr algn="l" rtl="0" fontAlgn="base" marL="190500" marR="0" indent="-142875" lvl="0">
              <a:lnSpc>
                <a:spcPct val="100000"/>
              </a:lnSpc>
              <a:spcBef>
                <a:spcPts val="0"/>
              </a:spcBef>
              <a:spcAft>
                <a:spcPts val="800"/>
              </a:spcAft>
            </a:pPr>
            <a:r>
              <a:rPr lang="en-US" strike="noStrike" sz="1500" spc="0" u="none" cap="none">
                <a:solidFill>
                  <a:srgbClr val="1B1410">
                    <a:alpha val="100000"/>
                  </a:srgbClr>
                </a:solidFill>
                <a:latin typeface="Calibri"/>
              </a:rPr>
              <a:t><![CDATA[•  Be wary of any file that is oddly small, oddly named, or bundled with extra apps.]]></a:t>
            </a:r>
          </a:p>
          <a:p>
            <a:pPr algn="l" rtl="0" fontAlgn="base" marL="190500" marR="0" indent="-142875" lvl="0">
              <a:lnSpc>
                <a:spcPct val="100000"/>
              </a:lnSpc>
              <a:spcBef>
                <a:spcPts val="0"/>
              </a:spcBef>
              <a:spcAft>
                <a:spcPts val="800"/>
              </a:spcAft>
            </a:pPr>
            <a:r>
              <a:rPr lang="en-US" strike="noStrike" sz="1500" spc="0" u="none" cap="none">
                <a:solidFill>
                  <a:srgbClr val="1B1410">
                    <a:alpha val="100000"/>
                  </a:srgbClr>
                </a:solidFill>
                <a:latin typeface="Calibri"/>
              </a:rPr>
              <a:t><![CDATA[•  Only download the APK from the official site and check the name, version and size before installing; a tampered file is the main thre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8572500" cy="5143500"/>
          <a:chOff x="0" y="0"/>
          <a:chExt cx="8572500" cy="5143500"/>
        </a:xfrm>
      </p:grpSpPr>
      <p:sp>
        <p:nvSpPr>
          <p:cNvPr id="2" name=""/>
          <p:cNvSpPr txBox="1"/>
          <p:nvPr/>
        </p:nvSpPr>
        <p:spPr>
          <a:xfrm>
            <a:off x="0" y="0"/>
            <a:ext cx="133350" cy="5143500"/>
          </a:xfrm>
          <a:prstGeom prst="rect">
            <a:avLst/>
          </a:prstGeom>
          <a:solidFill>
            <a:srgbClr val="C2410C">
              <a:alpha val="100000"/>
            </a:srgbClr>
          </a:solid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000" spc="0" u="none" cap="none">
                <a:solidFill>
                  <a:srgbClr val="000000">
                    <a:alpha val="100000"/>
                  </a:srgbClr>
                </a:solidFill>
                <a:latin typeface="Calibri"/>
              </a:rPr>
              <a:t><![CDATA[ ]]></a:t>
            </a:r>
          </a:p>
        </p:txBody>
      </p:sp>
      <p:sp>
        <p:nvSpPr>
          <p:cNvPr id="3" name=""/>
          <p:cNvSpPr txBox="1"/>
          <p:nvPr/>
        </p:nvSpPr>
        <p:spPr>
          <a:xfrm>
            <a:off x="571500" y="438150"/>
            <a:ext cx="8001000" cy="666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400" spc="0" u="none" cap="none">
                <a:solidFill>
                  <a:srgbClr val="C2410C">
                    <a:alpha val="100000"/>
                  </a:srgbClr>
                </a:solidFill>
                <a:latin typeface="Calibri"/>
              </a:rPr>
              <a:t><![CDATA[Installing the APK step by step]]></a:t>
            </a:r>
          </a:p>
        </p:txBody>
      </p:sp>
      <p:sp>
        <p:nvSpPr>
          <p:cNvPr id="4" name=""/>
          <p:cNvSpPr txBox="1"/>
          <p:nvPr/>
        </p:nvSpPr>
        <p:spPr>
          <a:xfrm>
            <a:off x="571500" y="1333500"/>
            <a:ext cx="8001000" cy="3429000"/>
          </a:xfrm>
          <a:prstGeom prst="rect">
            <a:avLst/>
          </a:prstGeom>
          <a:noFill/>
        </p:spPr>
        <p:txBody>
          <a:bodyPr anchorCtr="0" rtlCol="0" vert="horz" bIns="45720" lIns="91440" rIns="91440" tIns="45720">
            <a:spAutoFit/>
          </a:bodyPr>
          <a:lstStyle/>
          <a:p>
            <a:pPr algn="l" rtl="0" fontAlgn="base" marL="190500" marR="0" indent="-142875" lvl="0">
              <a:lnSpc>
                <a:spcPct val="100000"/>
              </a:lnSpc>
              <a:spcBef>
                <a:spcPts val="0"/>
              </a:spcBef>
              <a:spcAft>
                <a:spcPts val="800"/>
              </a:spcAft>
            </a:pPr>
            <a:r>
              <a:rPr lang="en-US" strike="noStrike" sz="1500" spc="0" u="none" cap="none">
                <a:solidFill>
                  <a:srgbClr val="1B1410">
                    <a:alpha val="100000"/>
                  </a:srgbClr>
                </a:solidFill>
                <a:latin typeface="Calibri"/>
              </a:rPr>
              <a:t><![CDATA[•  Open Settings and find Install unknown apps (often under Apps or Security).]]></a:t>
            </a:r>
          </a:p>
          <a:p>
            <a:pPr algn="l" rtl="0" fontAlgn="base" marL="190500" marR="0" indent="-142875" lvl="0">
              <a:lnSpc>
                <a:spcPct val="100000"/>
              </a:lnSpc>
              <a:spcBef>
                <a:spcPts val="0"/>
              </a:spcBef>
              <a:spcAft>
                <a:spcPts val="800"/>
              </a:spcAft>
            </a:pPr>
            <a:r>
              <a:rPr lang="en-US" strike="noStrike" sz="1500" spc="0" u="none" cap="none">
                <a:solidFill>
                  <a:srgbClr val="1B1410">
                    <a:alpha val="100000"/>
                  </a:srgbClr>
                </a:solidFill>
                <a:latin typeface="Calibri"/>
              </a:rPr>
              <a:t><![CDATA[•  Select the app you downloaded with (for example Chrome or Files) and toggle Allow from this source.]]></a:t>
            </a:r>
          </a:p>
          <a:p>
            <a:pPr algn="l" rtl="0" fontAlgn="base" marL="190500" marR="0" indent="-142875" lvl="0">
              <a:lnSpc>
                <a:spcPct val="100000"/>
              </a:lnSpc>
              <a:spcBef>
                <a:spcPts val="0"/>
              </a:spcBef>
              <a:spcAft>
                <a:spcPts val="800"/>
              </a:spcAft>
            </a:pPr>
            <a:r>
              <a:rPr lang="en-US" strike="noStrike" sz="1500" spc="0" u="none" cap="none">
                <a:solidFill>
                  <a:srgbClr val="1B1410">
                    <a:alpha val="100000"/>
                  </a:srgbClr>
                </a:solidFill>
                <a:latin typeface="Calibri"/>
              </a:rPr>
              <a:t><![CDATA[•  Open the downloaded Mostbet APK from your notifications or Downloads folder.]]></a:t>
            </a:r>
          </a:p>
          <a:p>
            <a:pPr algn="l" rtl="0" fontAlgn="base" marL="190500" marR="0" indent="-142875" lvl="0">
              <a:lnSpc>
                <a:spcPct val="100000"/>
              </a:lnSpc>
              <a:spcBef>
                <a:spcPts val="0"/>
              </a:spcBef>
              <a:spcAft>
                <a:spcPts val="800"/>
              </a:spcAft>
            </a:pPr>
            <a:r>
              <a:rPr lang="en-US" strike="noStrike" sz="1500" spc="0" u="none" cap="none">
                <a:solidFill>
                  <a:srgbClr val="1B1410">
                    <a:alpha val="100000"/>
                  </a:srgbClr>
                </a:solidFill>
                <a:latin typeface="Calibri"/>
              </a:rPr>
              <a:t><![CDATA[•  Tap Install and wait for it to finish.]]></a:t>
            </a:r>
          </a:p>
          <a:p>
            <a:pPr algn="l" rtl="0" fontAlgn="base" marL="190500" marR="0" indent="-142875" lvl="0">
              <a:lnSpc>
                <a:spcPct val="100000"/>
              </a:lnSpc>
              <a:spcBef>
                <a:spcPts val="0"/>
              </a:spcBef>
              <a:spcAft>
                <a:spcPts val="800"/>
              </a:spcAft>
            </a:pPr>
            <a:r>
              <a:rPr lang="en-US" strike="noStrike" sz="1500" spc="0" u="none" cap="none">
                <a:solidFill>
                  <a:srgbClr val="1B1410">
                    <a:alpha val="100000"/>
                  </a:srgbClr>
                </a:solidFill>
                <a:latin typeface="Calibri"/>
              </a:rPr>
              <a:t><![CDATA[•  Grant the permissions the app requests, such as storage and notifications; decline anything that looks unrelated.]]></a:t>
            </a:r>
          </a:p>
          <a:p>
            <a:pPr algn="l" rtl="0" fontAlgn="base" marL="190500" marR="0" indent="-142875" lvl="0">
              <a:lnSpc>
                <a:spcPct val="100000"/>
              </a:lnSpc>
              <a:spcBef>
                <a:spcPts val="0"/>
              </a:spcBef>
              <a:spcAft>
                <a:spcPts val="800"/>
              </a:spcAft>
            </a:pPr>
            <a:r>
              <a:rPr lang="en-US" strike="noStrike" sz="1500" spc="0" u="none" cap="none">
                <a:solidFill>
                  <a:srgbClr val="1B1410">
                    <a:alpha val="100000"/>
                  </a:srgbClr>
                </a:solidFill>
                <a:latin typeface="Calibri"/>
              </a:rPr>
              <a:t><![CDATA[•  Open the app and complete your first login, or register if you are ne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8572500" cy="5143500"/>
          <a:chOff x="0" y="0"/>
          <a:chExt cx="8572500" cy="5143500"/>
        </a:xfrm>
      </p:grpSpPr>
      <p:sp>
        <p:nvSpPr>
          <p:cNvPr id="2" name=""/>
          <p:cNvSpPr txBox="1"/>
          <p:nvPr/>
        </p:nvSpPr>
        <p:spPr>
          <a:xfrm>
            <a:off x="0" y="0"/>
            <a:ext cx="133350" cy="5143500"/>
          </a:xfrm>
          <a:prstGeom prst="rect">
            <a:avLst/>
          </a:prstGeom>
          <a:solidFill>
            <a:srgbClr val="C2410C">
              <a:alpha val="100000"/>
            </a:srgbClr>
          </a:solid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000" spc="0" u="none" cap="none">
                <a:solidFill>
                  <a:srgbClr val="000000">
                    <a:alpha val="100000"/>
                  </a:srgbClr>
                </a:solidFill>
                <a:latin typeface="Calibri"/>
              </a:rPr>
              <a:t><![CDATA[ ]]></a:t>
            </a:r>
          </a:p>
        </p:txBody>
      </p:sp>
      <p:sp>
        <p:nvSpPr>
          <p:cNvPr id="3" name=""/>
          <p:cNvSpPr txBox="1"/>
          <p:nvPr/>
        </p:nvSpPr>
        <p:spPr>
          <a:xfrm>
            <a:off x="571500" y="438150"/>
            <a:ext cx="8001000" cy="666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400" spc="0" u="none" cap="none">
                <a:solidFill>
                  <a:srgbClr val="C2410C">
                    <a:alpha val="100000"/>
                  </a:srgbClr>
                </a:solidFill>
                <a:latin typeface="Calibri"/>
              </a:rPr>
              <a:t><![CDATA[Keeping the app updated]]></a:t>
            </a:r>
          </a:p>
        </p:txBody>
      </p:sp>
      <p:sp>
        <p:nvSpPr>
          <p:cNvPr id="4" name=""/>
          <p:cNvSpPr txBox="1"/>
          <p:nvPr/>
        </p:nvSpPr>
        <p:spPr>
          <a:xfrm>
            <a:off x="571500" y="1333500"/>
            <a:ext cx="8001000" cy="3429000"/>
          </a:xfrm>
          <a:prstGeom prst="rect">
            <a:avLst/>
          </a:prstGeom>
          <a:noFill/>
        </p:spPr>
        <p:txBody>
          <a:bodyPr anchorCtr="0" rtlCol="0" vert="horz" bIns="45720" lIns="91440" rIns="91440" tIns="45720">
            <a:spAutoFit/>
          </a:bodyPr>
          <a:lstStyle/>
          <a:p>
            <a:pPr algn="l" rtl="0" fontAlgn="base" marL="190500" marR="0" indent="-142875" lvl="0">
              <a:lnSpc>
                <a:spcPct val="100000"/>
              </a:lnSpc>
              <a:spcBef>
                <a:spcPts val="0"/>
              </a:spcBef>
              <a:spcAft>
                <a:spcPts val="800"/>
              </a:spcAft>
            </a:pPr>
            <a:r>
              <a:rPr lang="en-US" strike="noStrike" sz="1500" spc="0" u="none" cap="none">
                <a:solidFill>
                  <a:srgbClr val="1B1410">
                    <a:alpha val="100000"/>
                  </a:srgbClr>
                </a:solidFill>
                <a:latin typeface="Calibri"/>
              </a:rPr>
              <a:t><![CDATA[•  In-app prompt — the most common route; accept it and follow the install steps again.]]></a:t>
            </a:r>
          </a:p>
          <a:p>
            <a:pPr algn="l" rtl="0" fontAlgn="base" marL="190500" marR="0" indent="-142875" lvl="0">
              <a:lnSpc>
                <a:spcPct val="100000"/>
              </a:lnSpc>
              <a:spcBef>
                <a:spcPts val="0"/>
              </a:spcBef>
              <a:spcAft>
                <a:spcPts val="800"/>
              </a:spcAft>
            </a:pPr>
            <a:r>
              <a:rPr lang="en-US" strike="noStrike" sz="1500" spc="0" u="none" cap="none">
                <a:solidFill>
                  <a:srgbClr val="1B1410">
                    <a:alpha val="100000"/>
                  </a:srgbClr>
                </a:solidFill>
                <a:latin typeface="Calibri"/>
              </a:rPr>
              <a:t><![CDATA[•  Manual update — download the latest APK from the official site and install over the existing app if no prompt appears.]]></a:t>
            </a:r>
          </a:p>
          <a:p>
            <a:pPr algn="l" rtl="0" fontAlgn="base" marL="190500" marR="0" indent="-142875" lvl="0">
              <a:lnSpc>
                <a:spcPct val="100000"/>
              </a:lnSpc>
              <a:spcBef>
                <a:spcPts val="0"/>
              </a:spcBef>
              <a:spcAft>
                <a:spcPts val="800"/>
              </a:spcAft>
            </a:pPr>
            <a:r>
              <a:rPr lang="en-US" strike="noStrike" sz="1500" spc="0" u="none" cap="none">
                <a:solidFill>
                  <a:srgbClr val="1B1410">
                    <a:alpha val="100000"/>
                  </a:srgbClr>
                </a:solidFill>
                <a:latin typeface="Calibri"/>
              </a:rPr>
              <a:t><![CDATA[•  Never update from a random link — an "update" pushed by an unsolicited message is a classic fake-APK trap.]]></a:t>
            </a:r>
          </a:p>
          <a:p>
            <a:pPr algn="l" rtl="0" fontAlgn="base" marL="190500" marR="0" indent="-142875" lvl="0">
              <a:lnSpc>
                <a:spcPct val="100000"/>
              </a:lnSpc>
              <a:spcBef>
                <a:spcPts val="0"/>
              </a:spcBef>
              <a:spcAft>
                <a:spcPts val="800"/>
              </a:spcAft>
            </a:pPr>
            <a:r>
              <a:rPr lang="en-US" strike="noStrike" sz="1500" spc="0" u="none" cap="none">
                <a:solidFill>
                  <a:srgbClr val="1B1410">
                    <a:alpha val="100000"/>
                  </a:srgbClr>
                </a:solidFill>
                <a:latin typeface="Calibri"/>
              </a:rPr>
              <a:t><![CDATA[•  Accept the in-app update prompt or fetch the latest APK from the official site; never trust an update pushed from an outside lin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8572500" cy="5143500"/>
          <a:chOff x="0" y="0"/>
          <a:chExt cx="8572500" cy="5143500"/>
        </a:xfrm>
      </p:grpSpPr>
      <p:sp>
        <p:nvSpPr>
          <p:cNvPr id="2" name=""/>
          <p:cNvSpPr txBox="1"/>
          <p:nvPr/>
        </p:nvSpPr>
        <p:spPr>
          <a:xfrm>
            <a:off x="0" y="0"/>
            <a:ext cx="133350" cy="5143500"/>
          </a:xfrm>
          <a:prstGeom prst="rect">
            <a:avLst/>
          </a:prstGeom>
          <a:solidFill>
            <a:srgbClr val="C2410C">
              <a:alpha val="100000"/>
            </a:srgbClr>
          </a:solid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000" spc="0" u="none" cap="none">
                <a:solidFill>
                  <a:srgbClr val="000000">
                    <a:alpha val="100000"/>
                  </a:srgbClr>
                </a:solidFill>
                <a:latin typeface="Calibri"/>
              </a:rPr>
              <a:t><![CDATA[ ]]></a:t>
            </a:r>
          </a:p>
        </p:txBody>
      </p:sp>
      <p:sp>
        <p:nvSpPr>
          <p:cNvPr id="3" name=""/>
          <p:cNvSpPr txBox="1"/>
          <p:nvPr/>
        </p:nvSpPr>
        <p:spPr>
          <a:xfrm>
            <a:off x="571500" y="438150"/>
            <a:ext cx="8001000" cy="666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400" spc="0" u="none" cap="none">
                <a:solidFill>
                  <a:srgbClr val="C2410C">
                    <a:alpha val="100000"/>
                  </a:srgbClr>
                </a:solidFill>
                <a:latin typeface="Calibri"/>
              </a:rPr>
              <a:t><![CDATA[Common Android app problems]]></a:t>
            </a:r>
          </a:p>
        </p:txBody>
      </p:sp>
      <p:sp>
        <p:nvSpPr>
          <p:cNvPr id="4" name=""/>
          <p:cNvSpPr txBox="1"/>
          <p:nvPr/>
        </p:nvSpPr>
        <p:spPr>
          <a:xfrm>
            <a:off x="571500" y="1333500"/>
            <a:ext cx="8001000" cy="3429000"/>
          </a:xfrm>
          <a:prstGeom prst="rect">
            <a:avLst/>
          </a:prstGeom>
          <a:noFill/>
        </p:spPr>
        <p:txBody>
          <a:bodyPr anchorCtr="0" rtlCol="0" vert="horz" bIns="45720" lIns="91440" rIns="91440" tIns="45720">
            <a:spAutoFit/>
          </a:bodyPr>
          <a:lstStyle/>
          <a:p>
            <a:pPr algn="l" rtl="0" fontAlgn="base" marL="190500" marR="0" indent="-142875" lvl="0">
              <a:lnSpc>
                <a:spcPct val="100000"/>
              </a:lnSpc>
              <a:spcBef>
                <a:spcPts val="0"/>
              </a:spcBef>
              <a:spcAft>
                <a:spcPts val="800"/>
              </a:spcAft>
            </a:pPr>
            <a:r>
              <a:rPr lang="en-US" strike="noStrike" sz="1500" spc="0" u="none" cap="none">
                <a:solidFill>
                  <a:srgbClr val="1B1410">
                    <a:alpha val="100000"/>
                  </a:srgbClr>
                </a:solidFill>
                <a:latin typeface="Calibri"/>
              </a:rPr>
              <a:t><![CDATA[•  Install blocked or "app not installed". Confirm you allowed installs from your browser or files app, free up storage if the phone is full, and uninstall any older or partial copy …]]></a:t>
            </a:r>
          </a:p>
          <a:p>
            <a:pPr algn="l" rtl="0" fontAlgn="base" marL="190500" marR="0" indent="-142875" lvl="0">
              <a:lnSpc>
                <a:spcPct val="100000"/>
              </a:lnSpc>
              <a:spcBef>
                <a:spcPts val="0"/>
              </a:spcBef>
              <a:spcAft>
                <a:spcPts val="800"/>
              </a:spcAft>
            </a:pPr>
            <a:r>
              <a:rPr lang="en-US" strike="noStrike" sz="1500" spc="0" u="none" cap="none">
                <a:solidFill>
                  <a:srgbClr val="1B1410">
                    <a:alpha val="100000"/>
                  </a:srgbClr>
                </a:solidFill>
                <a:latin typeface="Calibri"/>
              </a:rPr>
              <a:t><![CDATA[•  Crashes, freezes or slow loading. Clear the app cache, close background apps, check your connection, and make sure you are on the latest version. A device restart resolves a surpr…]]></a:t>
            </a:r>
          </a:p>
          <a:p>
            <a:pPr algn="l" rtl="0" fontAlgn="base" marL="190500" marR="0" indent="-142875" lvl="0">
              <a:lnSpc>
                <a:spcPct val="100000"/>
              </a:lnSpc>
              <a:spcBef>
                <a:spcPts val="0"/>
              </a:spcBef>
              <a:spcAft>
                <a:spcPts val="800"/>
              </a:spcAft>
            </a:pPr>
            <a:r>
              <a:rPr lang="en-US" strike="noStrike" sz="1500" spc="0" u="none" cap="none">
                <a:solidFill>
                  <a:srgbClr val="1B1410">
                    <a:alpha val="100000"/>
                  </a:srgbClr>
                </a:solidFill>
                <a:latin typeface="Calibri"/>
              </a:rPr>
              <a:t><![CDATA[•  Reinstalling without losing the account. You can uninstall and reinstall freely; your account is server-side, so you simply log back in with the same details and everything return…]]></a:t>
            </a:r>
          </a:p>
          <a:p>
            <a:pPr algn="l" rtl="0" fontAlgn="base" marL="190500" marR="0" indent="-142875" lvl="0">
              <a:lnSpc>
                <a:spcPct val="100000"/>
              </a:lnSpc>
              <a:spcBef>
                <a:spcPts val="0"/>
              </a:spcBef>
              <a:spcAft>
                <a:spcPts val="800"/>
              </a:spcAft>
            </a:pPr>
            <a:r>
              <a:rPr lang="en-US" strike="noStrike" sz="1500" spc="0" u="none" cap="none">
                <a:solidFill>
                  <a:srgbClr val="1B1410">
                    <a:alpha val="100000"/>
                  </a:srgbClr>
                </a:solidFill>
                <a:latin typeface="Calibri"/>
              </a:rPr>
              <a:t><![CDATA[•  Blocked installs, crashes and reinstalls all have quick fixes; your account survives a reinstall because it lives on the server, not the ap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8572500" cy="5143500"/>
          <a:chOff x="0" y="0"/>
          <a:chExt cx="8572500" cy="5143500"/>
        </a:xfrm>
      </p:grpSpPr>
      <p:sp>
        <p:nvSpPr>
          <p:cNvPr id="2" name=""/>
          <p:cNvSpPr txBox="1"/>
          <p:nvPr/>
        </p:nvSpPr>
        <p:spPr>
          <a:xfrm>
            <a:off x="0" y="0"/>
            <a:ext cx="133350" cy="5143500"/>
          </a:xfrm>
          <a:prstGeom prst="rect">
            <a:avLst/>
          </a:prstGeom>
          <a:solidFill>
            <a:srgbClr val="C2410C">
              <a:alpha val="100000"/>
            </a:srgbClr>
          </a:solid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000" spc="0" u="none" cap="none">
                <a:solidFill>
                  <a:srgbClr val="000000">
                    <a:alpha val="100000"/>
                  </a:srgbClr>
                </a:solidFill>
                <a:latin typeface="Calibri"/>
              </a:rPr>
              <a:t><![CDATA[ ]]></a:t>
            </a:r>
          </a:p>
        </p:txBody>
      </p:sp>
      <p:sp>
        <p:nvSpPr>
          <p:cNvPr id="3" name=""/>
          <p:cNvSpPr txBox="1"/>
          <p:nvPr/>
        </p:nvSpPr>
        <p:spPr>
          <a:xfrm>
            <a:off x="571500" y="1524000"/>
            <a:ext cx="8001000" cy="2857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000" spc="0" u="none" cap="none">
                <a:solidFill>
                  <a:srgbClr val="1B1410">
                    <a:alpha val="100000"/>
                  </a:srgbClr>
                </a:solidFill>
                <a:latin typeface="Calibri"/>
              </a:rPr>
              <a:t><![CDATA[Full article:]]></a:t>
            </a:r>
          </a:p>
          <a:p>
            <a:pPr algn="l" rtl="0" fontAlgn="base" marL="0" marR="0" indent="0" lvl="0">
              <a:lnSpc>
                <a:spcPct val="100000"/>
              </a:lnSpc>
              <a:spcBef>
                <a:spcPts val="0"/>
              </a:spcBef>
              <a:spcAft>
                <a:spcPts val="0"/>
              </a:spcAft>
            </a:pPr>
            <a:r>
              <a:rPr lang="en-US" strike="noStrike" sz="1500" spc="0" u="none" cap="none">
                <a:solidFill>
                  <a:srgbClr val="C2410C">
                    <a:alpha val="100000"/>
                  </a:srgbClr>
                </a:solidFill>
                <a:latin typeface="Calibri"/>
              </a:rPr>
              <a:t><![CDATA[https://mbet-in.com/mostbet-app-download-apk]]></a:t>
            </a:r>
          </a:p>
          <a:p>
            <a:pPr algn="l" rtl="0" fontAlgn="base" marL="0" marR="0" indent="0" lvl="0">
              <a:lnSpc>
                <a:spcPct val="100000"/>
              </a:lnSpc>
              <a:spcBef>
                <a:spcPts val="0"/>
              </a:spcBef>
              <a:spcAft>
                <a:spcPts val="0"/>
              </a:spcAft>
            </a:pPr>
            <a:r>
              <a:rPr lang="en-US" strike="noStrike" sz="900" spc="0" u="none" cap="none">
                <a:solidFill>
                  <a:srgbClr val="6C5D52">
                    <a:alpha val="100000"/>
                  </a:srgbClr>
                </a:solidFill>
                <a:latin typeface="Calibri"/>
              </a:rPr>
              <a:t><![CDATA[CrorePicks Media is an independent editorial site and may earn a commission if a reader signs up with Mostbet through our links. Betting carries a real risk of losing money; 18+ only.]]></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Arjun Kapoor, Betting Editor</dc:creator>
  <cp:lastModifiedBy>Unknown Creator</cp:lastModifiedBy>
  <dcterms:created xsi:type="dcterms:W3CDTF">2026-07-13T18:05:30Z</dcterms:created>
  <dcterms:modified xsi:type="dcterms:W3CDTF">2026-07-13T18:05:30Z</dcterms:modified>
  <dc:title>Mostbet app download 2026: Android APK for India</dc:title>
  <dc:description>Mostbet Android app and APK download guide 2026: where to get the file, how to install it without the Play Store, permissions, updates and common errors.</dc:description>
  <dc:subject>Mostbet Android app and APK download</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